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4"/>
  </p:notesMasterIdLst>
  <p:sldIdLst>
    <p:sldId id="268" r:id="rId2"/>
    <p:sldId id="257" r:id="rId3"/>
    <p:sldId id="258" r:id="rId4"/>
    <p:sldId id="259" r:id="rId5"/>
    <p:sldId id="264" r:id="rId6"/>
    <p:sldId id="263" r:id="rId7"/>
    <p:sldId id="265" r:id="rId8"/>
    <p:sldId id="266" r:id="rId9"/>
    <p:sldId id="262" r:id="rId10"/>
    <p:sldId id="267" r:id="rId11"/>
    <p:sldId id="260" r:id="rId12"/>
    <p:sldId id="261" r:id="rId13"/>
  </p:sldIdLst>
  <p:sldSz cx="9144000" cy="5143500" type="screen16x9"/>
  <p:notesSz cx="6858000" cy="9144000"/>
  <p:embeddedFontLst>
    <p:embeddedFont>
      <p:font typeface="Proxima Nova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44279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2"/>
          </p:nvPr>
        </p:nvSpPr>
        <p:spPr>
          <a:xfrm>
            <a:off x="387975" y="789025"/>
            <a:ext cx="8520600" cy="8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_AND_BODY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3"/>
          </p:nvPr>
        </p:nvSpPr>
        <p:spPr>
          <a:xfrm>
            <a:off x="386975" y="864000"/>
            <a:ext cx="83682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4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3050" algn="r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marL="1371600" lvl="2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marL="1828800" lvl="3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marL="2286000" lvl="4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marL="2743200" lvl="5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marL="3200400" lvl="6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marL="3657600" lvl="7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marL="4114800" lvl="8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Google Shape;46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2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ubTitle" idx="3"/>
          </p:nvPr>
        </p:nvSpPr>
        <p:spPr>
          <a:xfrm>
            <a:off x="386975" y="787800"/>
            <a:ext cx="83682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4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3050" algn="r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marL="1371600" lvl="2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marL="1828800" lvl="3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marL="2286000" lvl="4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marL="2743200" lvl="5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marL="3200400" lvl="6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marL="3657600" lvl="7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marL="4114800" lvl="8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450" y="596685"/>
            <a:ext cx="8123100" cy="2249115"/>
          </a:xfrm>
        </p:spPr>
        <p:txBody>
          <a:bodyPr>
            <a:normAutofit/>
          </a:bodyPr>
          <a:lstStyle/>
          <a:p>
            <a:r>
              <a:rPr lang="en-US" dirty="0"/>
              <a:t>DSA-II Project - </a:t>
            </a:r>
            <a:br>
              <a:rPr lang="en-US" dirty="0"/>
            </a:br>
            <a:r>
              <a:rPr lang="en-US" dirty="0"/>
              <a:t>DNA SEQUENCING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450" y="3182312"/>
            <a:ext cx="8123100" cy="16670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By: </a:t>
            </a:r>
            <a:br>
              <a:rPr lang="en-US" dirty="0"/>
            </a:br>
            <a:r>
              <a:rPr lang="en-US" dirty="0"/>
              <a:t>Syed Muhammad </a:t>
            </a:r>
            <a:r>
              <a:rPr lang="en-US" dirty="0" err="1"/>
              <a:t>Hunain</a:t>
            </a:r>
            <a:r>
              <a:rPr lang="en-US" dirty="0"/>
              <a:t> Abbas Zaidi</a:t>
            </a:r>
          </a:p>
          <a:p>
            <a:r>
              <a:rPr lang="en-US" dirty="0"/>
              <a:t>	M. Ahmad Hanif </a:t>
            </a:r>
            <a:br>
              <a:rPr lang="en-US" dirty="0"/>
            </a:br>
            <a:r>
              <a:rPr lang="en-US" dirty="0"/>
              <a:t>Hamza Ansari</a:t>
            </a:r>
          </a:p>
          <a:p>
            <a:r>
              <a:rPr lang="en-US" dirty="0"/>
              <a:t>	Muhammad </a:t>
            </a:r>
            <a:r>
              <a:rPr lang="en-US" dirty="0" err="1"/>
              <a:t>Farzam</a:t>
            </a:r>
            <a:r>
              <a:rPr lang="en-US" dirty="0"/>
              <a:t> </a:t>
            </a:r>
            <a:r>
              <a:rPr lang="en-US" dirty="0" err="1"/>
              <a:t>Ghouri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0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The Value of the Needleman-</a:t>
            </a:r>
            <a:r>
              <a:rPr dirty="0" err="1"/>
              <a:t>Wunsch</a:t>
            </a:r>
            <a:r>
              <a:rPr dirty="0"/>
              <a:t> Algorithm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 sz="130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16914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316914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3169146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>
                <a:solidFill>
                  <a:srgbClr val="616161"/>
                </a:solidFill>
                <a:latin typeface="Proxima Nova"/>
              </a:rPr>
              <a:t>High Accuracy:</a:t>
            </a:r>
            <a:r>
              <a:rPr sz="1300">
                <a:solidFill>
                  <a:srgbClr val="616161"/>
                </a:solidFill>
                <a:latin typeface="Proxima Nova"/>
              </a:rPr>
              <a:t> Delivers highly accurate results by considering all possible alignments with equal chance before deciding the best alignment, minimizing bias in sequence comparison.</a:t>
            </a:r>
          </a:p>
          <a:p>
            <a:pPr marL="228600" lvl="1" indent="-91440">
              <a:spcBef>
                <a:spcPts val="1200"/>
              </a:spcBef>
              <a:buSzPct val="100000"/>
              <a:buFont typeface="Arial"/>
              <a:buChar char="•"/>
            </a:pPr>
            <a:r>
              <a:rPr sz="1300" b="1">
                <a:solidFill>
                  <a:srgbClr val="616161"/>
                </a:solidFill>
                <a:latin typeface="Proxima Nova"/>
              </a:rPr>
              <a:t>Applications in Bioinformatics:</a:t>
            </a:r>
            <a:r>
              <a:rPr sz="1300">
                <a:solidFill>
                  <a:srgbClr val="616161"/>
                </a:solidFill>
                <a:latin typeface="Proxima Nova"/>
              </a:rPr>
              <a:t> Crucial for genetic research and drug discovery as it helps identify evolutionary relationships, predict protein functions, and understand genetic mutations.</a:t>
            </a:r>
          </a:p>
          <a:p>
            <a:pPr marL="228600" lvl="1" indent="-91440">
              <a:spcBef>
                <a:spcPts val="1200"/>
              </a:spcBef>
              <a:buSzPct val="100000"/>
              <a:buFont typeface="Arial"/>
              <a:buChar char="•"/>
            </a:pPr>
            <a:r>
              <a:rPr sz="1300" b="1">
                <a:solidFill>
                  <a:srgbClr val="616161"/>
                </a:solidFill>
                <a:latin typeface="Proxima Nova"/>
              </a:rPr>
              <a:t>Foundational in Comparative Genomics:</a:t>
            </a:r>
            <a:r>
              <a:rPr sz="1300">
                <a:solidFill>
                  <a:srgbClr val="616161"/>
                </a:solidFill>
                <a:latin typeface="Proxima Nova"/>
              </a:rPr>
              <a:t> Forms the basis for more complex bioinformatics tools and techniques, facilitating the study of biological data and contributing to advances in medical and agricultural sciences.</a:t>
            </a:r>
          </a:p>
          <a:p>
            <a:endParaRPr sz="130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316914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endParaRPr/>
          </a:p>
        </p:txBody>
      </p:sp>
      <p:pic>
        <p:nvPicPr>
          <p:cNvPr id="10" name="Picture 9" descr="tmpilzqmox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>
                <a:solidFill>
                  <a:srgbClr val="616161"/>
                </a:solidFill>
                <a:latin typeface="Proxima Nova"/>
              </a:rPr>
              <a:t>Photo by Isaac Smith on Unsplash</a:t>
            </a:r>
          </a:p>
        </p:txBody>
      </p:sp>
    </p:spTree>
    <p:extLst>
      <p:ext uri="{BB962C8B-B14F-4D97-AF65-F5344CB8AC3E}">
        <p14:creationId xmlns:p14="http://schemas.microsoft.com/office/powerpoint/2010/main" val="398563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Real-Life Applications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11586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311586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3115865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Genetic Research: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Enables researchers to compare genomes, understand evolutionary relationships, and discover genetic markers.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Medical Diagnostics: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Assists in identifying genetic diseases and mutations by comparing patient DNA sequences with reference genomes.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Pharmaceuticals: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Aids in drug development by analyzing protein structures and interactions, leading to targeted therapies.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Agriculture: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Helps in crop improvement by sequencing and comparing plant genomes for traits like disease resistance and yield.</a:t>
            </a:r>
          </a:p>
          <a:p>
            <a:endParaRPr sz="1300" b="0" i="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311586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xa4mlas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National Cancer Institute on Unsplash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Conclusion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Project Recap: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We ventured into the realm of bioinformatics with powerful algorithms and a task management system to enhance research capabilities.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Future Directions: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The project paves the way for further innovations in genetic analysis, personalized medicine, and sustainable agriculture.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Continued Evolution: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Ongoing development and integration of advanced computational methods will continue to revolutionize the field of biology.</a:t>
            </a:r>
          </a:p>
          <a:p>
            <a:endParaRPr sz="1300" b="0" i="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ol1n9h8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Dmitriy Suponnikov on Unsplash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Introduction to Bioinformatics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16914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316914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3169146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Understanding Life at a Molecular Level: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Bioinformatics combines biology, computer science, and information technology to understand biological data.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Importance of Sequence Alignment: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Essential for identifying similarities and differences in the DNA, RNA, and protein sequences, leading to discoveries in genetic diseases and evolutionary studies.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Objective of Our Project: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To provide a user-friendly tool for conducting accurate and efficient sequence alignments, aiding researchers and scientists in their analyses.</a:t>
            </a:r>
          </a:p>
          <a:p>
            <a:endParaRPr sz="1300" b="0" i="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316914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f36msc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Ricardo Gomez Angel on Unsplash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Project Functionalities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3357329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Global Sequence Alignment: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The Needleman-Wunsch algorithm provides a comprehensive analysis of sequences, essential for comparative genomics studies.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Local Sequence Alignment: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The Smith-Waterman algorithm allows researchers to identify functional domains and similarities among diverse sequences.</a:t>
            </a:r>
            <a:endParaRPr lang="en-US" sz="1300" b="0" i="0" dirty="0">
              <a:solidFill>
                <a:srgbClr val="616161"/>
              </a:solidFill>
              <a:latin typeface="Proxima Nova"/>
            </a:endParaRPr>
          </a:p>
          <a:p>
            <a:pPr marL="228600" lvl="1" indent="-91440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sz="1300" b="1" i="0" dirty="0">
                <a:solidFill>
                  <a:srgbClr val="616161"/>
                </a:solidFill>
                <a:latin typeface="Proxima Nova"/>
              </a:rPr>
              <a:t>Protein translation and </a:t>
            </a:r>
            <a:r>
              <a:rPr lang="en-US" sz="1300" b="1" dirty="0">
                <a:solidFill>
                  <a:srgbClr val="616161"/>
                </a:solidFill>
                <a:latin typeface="Proxima Nova"/>
              </a:rPr>
              <a:t>D</a:t>
            </a:r>
            <a:r>
              <a:rPr lang="en-US" sz="1300" b="1" i="0" dirty="0">
                <a:solidFill>
                  <a:srgbClr val="616161"/>
                </a:solidFill>
                <a:latin typeface="Proxima Nova"/>
              </a:rPr>
              <a:t>isease Prediction:</a:t>
            </a: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 The application mimics the gene expression process, specifically transcription and translation, which are central to molecular biology.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endParaRPr sz="1300" b="0" i="0" dirty="0">
              <a:solidFill>
                <a:srgbClr val="616161"/>
              </a:solidFill>
              <a:latin typeface="Proxima Nova"/>
            </a:endParaRPr>
          </a:p>
          <a:p>
            <a:endParaRPr sz="1300" b="0" i="0" dirty="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51abw80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National Cancer Institute on Unsplash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Data Structures in Bioinformatics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4019049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Scoring Matrices: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Utilized in alignment algorithms to quantify the similarity between DNA, RNA, or protein sequences.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 err="1">
                <a:solidFill>
                  <a:srgbClr val="616161"/>
                </a:solidFill>
                <a:latin typeface="Proxima Nova"/>
              </a:rPr>
              <a:t>Traceback</a:t>
            </a:r>
            <a:r>
              <a:rPr sz="1300" b="1" i="0" dirty="0">
                <a:solidFill>
                  <a:srgbClr val="616161"/>
                </a:solidFill>
                <a:latin typeface="Proxima Nova"/>
              </a:rPr>
              <a:t> Matrices: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Facilitates the reconstruction of the alignment path, revealing the optimal sequence alignment.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Binary Trees: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Employs binary trees to model hierarchical relationships and visualize protein sequence structures.</a:t>
            </a:r>
            <a:endParaRPr lang="en-US" sz="1300" b="0" i="0" dirty="0">
              <a:solidFill>
                <a:srgbClr val="616161"/>
              </a:solidFill>
              <a:latin typeface="Proxima Nova"/>
            </a:endParaRPr>
          </a:p>
          <a:p>
            <a:pPr marL="228600" lvl="1" indent="-91440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sz="1300" b="1" dirty="0">
                <a:solidFill>
                  <a:srgbClr val="616161"/>
                </a:solidFill>
                <a:latin typeface="Proxima Nova"/>
              </a:rPr>
              <a:t>Smith-Waterman Algorithm</a:t>
            </a:r>
          </a:p>
          <a:p>
            <a:pPr marL="228600" lvl="1" indent="-91440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sz="1300" b="1" dirty="0">
                <a:solidFill>
                  <a:srgbClr val="616161"/>
                </a:solidFill>
                <a:latin typeface="Proxima Nova"/>
              </a:rPr>
              <a:t>Needleman-</a:t>
            </a:r>
            <a:r>
              <a:rPr lang="en-US" sz="1300" b="1" dirty="0" err="1">
                <a:solidFill>
                  <a:srgbClr val="616161"/>
                </a:solidFill>
                <a:latin typeface="Proxima Nova"/>
              </a:rPr>
              <a:t>Wunsch</a:t>
            </a:r>
            <a:r>
              <a:rPr lang="en-US" sz="1300" b="1" dirty="0">
                <a:solidFill>
                  <a:srgbClr val="616161"/>
                </a:solidFill>
                <a:latin typeface="Proxima Nova"/>
              </a:rPr>
              <a:t> Algorithm</a:t>
            </a:r>
          </a:p>
          <a:p>
            <a:pPr marL="228600" lvl="1" indent="-91440">
              <a:spcBef>
                <a:spcPts val="1200"/>
              </a:spcBef>
              <a:buSzPct val="100000"/>
              <a:buFont typeface="Arial"/>
              <a:buChar char="•"/>
            </a:pPr>
            <a:endParaRPr lang="en-US" sz="1300" b="1" i="0" dirty="0">
              <a:solidFill>
                <a:srgbClr val="616161"/>
              </a:solidFill>
              <a:latin typeface="Proxima Nova"/>
            </a:endParaRP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endParaRPr sz="1300" b="0" i="0" dirty="0">
              <a:solidFill>
                <a:srgbClr val="616161"/>
              </a:solidFill>
              <a:latin typeface="Proxima Nova"/>
            </a:endParaRPr>
          </a:p>
          <a:p>
            <a:endParaRPr sz="1300" b="0" i="0" dirty="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grtx0i9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National Cancer Institute on Unsplash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Exploring the Smith-Waterman Algorithm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0" i="0">
                <a:solidFill>
                  <a:srgbClr val="616161"/>
                </a:solidFill>
                <a:latin typeface="Proxima Nova"/>
              </a:defRPr>
            </a:pPr>
            <a:endParaRPr sz="120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020169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3020169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3020169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>
              <a:spcAft>
                <a:spcPts val="800"/>
              </a:spcAft>
              <a:buSzPct val="100000"/>
              <a:buFont typeface="Arial"/>
              <a:buChar char="•"/>
            </a:pPr>
            <a:r>
              <a:rPr sz="1200" b="1">
                <a:solidFill>
                  <a:srgbClr val="616161"/>
                </a:solidFill>
                <a:latin typeface="Proxima Nova"/>
              </a:rPr>
              <a:t>Purpose:</a:t>
            </a:r>
            <a:r>
              <a:rPr sz="1200">
                <a:solidFill>
                  <a:srgbClr val="616161"/>
                </a:solidFill>
                <a:latin typeface="Proxima Nova"/>
              </a:rPr>
              <a:t> The Smith-Waterman algorithm, developed by Temple F. Smith and Michael S. Waterman in 1981, is a local sequence alignment method used primarily in bioinformatics for comparing segments of biological sequences.</a:t>
            </a:r>
          </a:p>
          <a:p>
            <a:pPr marL="228600" lvl="1" indent="-91440">
              <a:spcBef>
                <a:spcPts val="1200"/>
              </a:spcBef>
              <a:buSzPct val="100000"/>
              <a:buFont typeface="Arial"/>
              <a:buChar char="•"/>
            </a:pPr>
            <a:r>
              <a:rPr sz="1200" b="1">
                <a:solidFill>
                  <a:srgbClr val="616161"/>
                </a:solidFill>
                <a:latin typeface="Proxima Nova"/>
              </a:rPr>
              <a:t>Dynamic Programming Approach:</a:t>
            </a:r>
            <a:r>
              <a:rPr sz="1200">
                <a:solidFill>
                  <a:srgbClr val="616161"/>
                </a:solidFill>
                <a:latin typeface="Proxima Nova"/>
              </a:rPr>
              <a:t> Uses a dynamic programming matrix to find the local subsequences that align best, rather than the entire sequence, focusing on the highest scoring segment matches.</a:t>
            </a:r>
          </a:p>
          <a:p>
            <a:pPr marL="228600" lvl="1" indent="-91440">
              <a:spcBef>
                <a:spcPts val="1200"/>
              </a:spcBef>
              <a:buSzPct val="100000"/>
              <a:buFont typeface="Arial"/>
              <a:buChar char="•"/>
            </a:pPr>
            <a:r>
              <a:rPr sz="1200" b="1">
                <a:solidFill>
                  <a:srgbClr val="616161"/>
                </a:solidFill>
                <a:latin typeface="Proxima Nova"/>
              </a:rPr>
              <a:t>Adjustable Scoring:</a:t>
            </a:r>
            <a:r>
              <a:rPr sz="1200">
                <a:solidFill>
                  <a:srgbClr val="616161"/>
                </a:solidFill>
                <a:latin typeface="Proxima Nova"/>
              </a:rPr>
              <a:t> Incorporates a scoring system that awards points for matches and penalizes mismatches and gaps, which can be adjusted based on the biological context to optimize results.</a:t>
            </a:r>
          </a:p>
          <a:p>
            <a:endParaRPr sz="120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3020169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endParaRPr/>
          </a:p>
        </p:txBody>
      </p:sp>
      <p:pic>
        <p:nvPicPr>
          <p:cNvPr id="10" name="Picture 9" descr="tmp_xl9f7c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>
                <a:solidFill>
                  <a:srgbClr val="616161"/>
                </a:solidFill>
                <a:latin typeface="Proxima Nova"/>
              </a:rPr>
              <a:t>Photo by Chirayu Trivedi on Unsplash</a:t>
            </a:r>
          </a:p>
        </p:txBody>
      </p:sp>
    </p:spTree>
    <p:extLst>
      <p:ext uri="{BB962C8B-B14F-4D97-AF65-F5344CB8AC3E}">
        <p14:creationId xmlns:p14="http://schemas.microsoft.com/office/powerpoint/2010/main" val="603345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Smith-Waterman Algorithm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943" y="695275"/>
            <a:ext cx="5083525" cy="349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55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The Importance of the Smith-Waterman Algorithm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 sz="130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16914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316914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3169146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>
                <a:solidFill>
                  <a:srgbClr val="616161"/>
                </a:solidFill>
                <a:latin typeface="Proxima Nova"/>
              </a:rPr>
              <a:t>Precision in Local Alignments:</a:t>
            </a:r>
            <a:r>
              <a:rPr sz="1300">
                <a:solidFill>
                  <a:srgbClr val="616161"/>
                </a:solidFill>
                <a:latin typeface="Proxima Nova"/>
              </a:rPr>
              <a:t> Excels in identifying highly similar regions within large sequences or across different sequences, crucial for detailed genetic analysis and mutation detection.</a:t>
            </a:r>
          </a:p>
          <a:p>
            <a:pPr marL="228600" lvl="1" indent="-91440">
              <a:spcBef>
                <a:spcPts val="1200"/>
              </a:spcBef>
              <a:buSzPct val="100000"/>
              <a:buFont typeface="Arial"/>
              <a:buChar char="•"/>
            </a:pPr>
            <a:r>
              <a:rPr sz="1300" b="1">
                <a:solidFill>
                  <a:srgbClr val="616161"/>
                </a:solidFill>
                <a:latin typeface="Proxima Nova"/>
              </a:rPr>
              <a:t>Key Applications:</a:t>
            </a:r>
            <a:r>
              <a:rPr sz="1300">
                <a:solidFill>
                  <a:srgbClr val="616161"/>
                </a:solidFill>
                <a:latin typeface="Proxima Nova"/>
              </a:rPr>
              <a:t> Widely used in molecular biology to understand protein functions, detect evolutionary relationships, and assist in drug development by identifying active sites.</a:t>
            </a:r>
          </a:p>
          <a:p>
            <a:pPr marL="228600" lvl="1" indent="-91440">
              <a:spcBef>
                <a:spcPts val="1200"/>
              </a:spcBef>
              <a:buSzPct val="100000"/>
              <a:buFont typeface="Arial"/>
              <a:buChar char="•"/>
            </a:pPr>
            <a:r>
              <a:rPr sz="1300" b="1">
                <a:solidFill>
                  <a:srgbClr val="616161"/>
                </a:solidFill>
                <a:latin typeface="Proxima Nova"/>
              </a:rPr>
              <a:t>Impact on Bioinformatics Tools:</a:t>
            </a:r>
            <a:r>
              <a:rPr sz="1300">
                <a:solidFill>
                  <a:srgbClr val="616161"/>
                </a:solidFill>
                <a:latin typeface="Proxima Nova"/>
              </a:rPr>
              <a:t> Serves as a basis for many advanced bioinformatics software, improving the accuracy and efficiency of sequence analysis and biological data interpretation.</a:t>
            </a:r>
          </a:p>
          <a:p>
            <a:endParaRPr sz="130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316914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endParaRPr/>
          </a:p>
        </p:txBody>
      </p:sp>
      <p:pic>
        <p:nvPicPr>
          <p:cNvPr id="10" name="Picture 9" descr="tmp_xl9f7c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>
                <a:solidFill>
                  <a:srgbClr val="616161"/>
                </a:solidFill>
                <a:latin typeface="Proxima Nova"/>
              </a:rPr>
              <a:t>Photo by Chirayu Trivedi on Unsplash</a:t>
            </a:r>
          </a:p>
        </p:txBody>
      </p:sp>
    </p:spTree>
    <p:extLst>
      <p:ext uri="{BB962C8B-B14F-4D97-AF65-F5344CB8AC3E}">
        <p14:creationId xmlns:p14="http://schemas.microsoft.com/office/powerpoint/2010/main" val="189888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Understanding the Needleman-</a:t>
            </a:r>
            <a:r>
              <a:rPr dirty="0" err="1"/>
              <a:t>Wunsch</a:t>
            </a:r>
            <a:r>
              <a:rPr dirty="0"/>
              <a:t> Algorithm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 b="0" i="0">
                <a:solidFill>
                  <a:srgbClr val="616161"/>
                </a:solidFill>
                <a:latin typeface="Proxima Nova"/>
              </a:defRPr>
            </a:pPr>
            <a:endParaRPr sz="120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135213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3135213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3135213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>
              <a:spcAft>
                <a:spcPts val="800"/>
              </a:spcAft>
              <a:buSzPct val="100000"/>
              <a:buFont typeface="Arial"/>
              <a:buChar char="•"/>
            </a:pPr>
            <a:r>
              <a:rPr sz="1200" b="1">
                <a:solidFill>
                  <a:srgbClr val="616161"/>
                </a:solidFill>
                <a:latin typeface="Proxima Nova"/>
              </a:rPr>
              <a:t>Purpose:</a:t>
            </a:r>
            <a:r>
              <a:rPr sz="1200">
                <a:solidFill>
                  <a:srgbClr val="616161"/>
                </a:solidFill>
                <a:latin typeface="Proxima Nova"/>
              </a:rPr>
              <a:t> Developed in 1970 by Saul B. Needleman and Christian D. Wunsch, this algorithm is a foundational method for sequence alignment in bioinformatics, specifically for aligning protein or nucleotide sequences.</a:t>
            </a:r>
          </a:p>
          <a:p>
            <a:pPr marL="228600" lvl="1" indent="-91440">
              <a:spcBef>
                <a:spcPts val="1200"/>
              </a:spcBef>
              <a:buSzPct val="100000"/>
              <a:buFont typeface="Arial"/>
              <a:buChar char="•"/>
            </a:pPr>
            <a:r>
              <a:rPr sz="1200" b="1">
                <a:solidFill>
                  <a:srgbClr val="616161"/>
                </a:solidFill>
                <a:latin typeface="Proxima Nova"/>
              </a:rPr>
              <a:t>Algorithmic Overview:</a:t>
            </a:r>
            <a:r>
              <a:rPr sz="1200">
                <a:solidFill>
                  <a:srgbClr val="616161"/>
                </a:solidFill>
                <a:latin typeface="Proxima Nova"/>
              </a:rPr>
              <a:t> Operates using a dynamic programming matrix to systematically compare every character of two sequences, placing them in an optimal alignment based on a scoring system that accounts for matches, mismatches, and gaps.</a:t>
            </a:r>
          </a:p>
          <a:p>
            <a:pPr marL="228600" lvl="1" indent="-91440">
              <a:spcBef>
                <a:spcPts val="1200"/>
              </a:spcBef>
              <a:buSzPct val="100000"/>
              <a:buFont typeface="Arial"/>
              <a:buChar char="•"/>
            </a:pPr>
            <a:r>
              <a:rPr sz="1200" b="1">
                <a:solidFill>
                  <a:srgbClr val="616161"/>
                </a:solidFill>
                <a:latin typeface="Proxima Nova"/>
              </a:rPr>
              <a:t>Score Matrix:</a:t>
            </a:r>
            <a:r>
              <a:rPr sz="1200">
                <a:solidFill>
                  <a:srgbClr val="616161"/>
                </a:solidFill>
                <a:latin typeface="Proxima Nova"/>
              </a:rPr>
              <a:t> Constructs a matrix where each cell represents the maximum score at that position derived from three possible scenarios: a match/mismatch directly above, directly to the left, or diagonally (indicating a sequence continuation or gap).</a:t>
            </a:r>
          </a:p>
          <a:p>
            <a:endParaRPr sz="120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3135213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endParaRPr/>
          </a:p>
        </p:txBody>
      </p:sp>
      <p:pic>
        <p:nvPicPr>
          <p:cNvPr id="10" name="Picture 9" descr="tmpilzqmox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>
                <a:solidFill>
                  <a:srgbClr val="616161"/>
                </a:solidFill>
                <a:latin typeface="Proxima Nova"/>
              </a:rPr>
              <a:t>Photo by Isaac Smith on Unsplash</a:t>
            </a:r>
          </a:p>
        </p:txBody>
      </p:sp>
    </p:spTree>
    <p:extLst>
      <p:ext uri="{BB962C8B-B14F-4D97-AF65-F5344CB8AC3E}">
        <p14:creationId xmlns:p14="http://schemas.microsoft.com/office/powerpoint/2010/main" val="3028293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OF Needleman-</a:t>
            </a:r>
            <a:r>
              <a:rPr lang="en-US" dirty="0" err="1"/>
              <a:t>Wunsch</a:t>
            </a:r>
            <a:r>
              <a:rPr lang="en-US" dirty="0"/>
              <a:t> Algorithm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950" y="712925"/>
            <a:ext cx="6124242" cy="394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27454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63D297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855</Words>
  <Application>Microsoft Office PowerPoint</Application>
  <PresentationFormat>On-screen Show (16:9)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Proxima Nova</vt:lpstr>
      <vt:lpstr>Spearmint</vt:lpstr>
      <vt:lpstr>DSA-II Project -  DNA SEQUENCING</vt:lpstr>
      <vt:lpstr>Introduction to Bioinformatics</vt:lpstr>
      <vt:lpstr>Project Functionalities</vt:lpstr>
      <vt:lpstr>Data Structures in Bioinformatics</vt:lpstr>
      <vt:lpstr>Exploring the Smith-Waterman Algorithm</vt:lpstr>
      <vt:lpstr>EXAMPLE OF Smith-Waterman Algorithm </vt:lpstr>
      <vt:lpstr>The Importance of the Smith-Waterman Algorithm</vt:lpstr>
      <vt:lpstr>Understanding the Needleman-Wunsch Algorithm</vt:lpstr>
      <vt:lpstr>EXAMPLE OF Needleman-Wunsch Algorithm </vt:lpstr>
      <vt:lpstr>The Value of the Needleman-Wunsch Algorithm</vt:lpstr>
      <vt:lpstr>Real-Life Applications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Bioinformatics</dc:title>
  <cp:lastModifiedBy>LENOVO</cp:lastModifiedBy>
  <cp:revision>6</cp:revision>
  <dcterms:modified xsi:type="dcterms:W3CDTF">2024-04-27T11:33:29Z</dcterms:modified>
</cp:coreProperties>
</file>